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media1.mov" ContentType="video/unknown"/>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1pPr>
    <a:lvl2pPr marL="0" marR="0" indent="457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2pPr>
    <a:lvl3pPr marL="0" marR="0" indent="914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3pPr>
    <a:lvl4pPr marL="0" marR="0" indent="1371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4pPr>
    <a:lvl5pPr marL="0" marR="0" indent="18288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5pPr>
    <a:lvl6pPr marL="0" marR="0" indent="22860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6pPr>
    <a:lvl7pPr marL="0" marR="0" indent="2743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7pPr>
    <a:lvl8pPr marL="0" marR="0" indent="3200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8pPr>
    <a:lvl9pPr marL="0" marR="0" indent="3657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1">
              <a:satOff val="-1029"/>
              <a:lumOff val="-15629"/>
            </a:schemeClr>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2">
              <a:hueOff val="-168224"/>
              <a:satOff val="18883"/>
              <a:lumOff val="-31844"/>
            </a:schemeClr>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DBB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b="def" i="def"/>
      <a:tcStyle>
        <a:tcBdr/>
        <a:fill>
          <a:solidFill>
            <a:srgbClr val="FFFB00"/>
          </a:solidFill>
        </a:fill>
      </a:tcStyle>
    </a:band2H>
    <a:firstCol>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DF9DFE"/>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500" y="12268782"/>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12" name="Body Level One…"/>
          <p:cNvSpPr txBox="1"/>
          <p:nvPr>
            <p:ph type="body" sz="quarter" idx="1" hasCustomPrompt="1"/>
          </p:nvPr>
        </p:nvSpPr>
        <p:spPr>
          <a:xfrm>
            <a:off x="1206500" y="7357839"/>
            <a:ext cx="21971000" cy="2006601"/>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06500" y="2621719"/>
            <a:ext cx="21971000" cy="4648201"/>
          </a:xfrm>
          <a:prstGeom prst="rect">
            <a:avLst/>
          </a:prstGeom>
        </p:spPr>
        <p:txBody>
          <a:bodyPr anchor="b"/>
          <a:lstStyle>
            <a:lvl1pPr defTabSz="355600">
              <a:defRPr spc="-119" sz="12000"/>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prstGeom prst="rect">
            <a:avLst/>
          </a:prstGeom>
        </p:spPr>
        <p:txBody>
          <a:bodyPr/>
          <a:lstStyle/>
          <a:p>
            <a:pPr/>
            <a:r>
              <a:t>Slide Title</a:t>
            </a:r>
          </a:p>
        </p:txBody>
      </p:sp>
      <p:sp>
        <p:nvSpPr>
          <p:cNvPr id="100"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Agenda Subtitle</a:t>
            </a:r>
          </a:p>
        </p:txBody>
      </p:sp>
      <p:sp>
        <p:nvSpPr>
          <p:cNvPr id="109" name="Body Level One…"/>
          <p:cNvSpPr txBox="1"/>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vl1pPr>
            <a:lvl2pPr marL="0" indent="457200" defTabSz="825500">
              <a:spcBef>
                <a:spcPts val="6000"/>
              </a:spcBef>
              <a:buSzTx/>
              <a:buNone/>
              <a:defRPr sz="5000"/>
            </a:lvl2pPr>
            <a:lvl3pPr marL="0" indent="914400" defTabSz="825500">
              <a:spcBef>
                <a:spcPts val="6000"/>
              </a:spcBef>
              <a:buSzTx/>
              <a:buNone/>
              <a:defRPr sz="5000"/>
            </a:lvl3pPr>
            <a:lvl4pPr marL="0" indent="1371600" defTabSz="825500">
              <a:spcBef>
                <a:spcPts val="6000"/>
              </a:spcBef>
              <a:buSzTx/>
              <a:buNone/>
              <a:defRPr sz="5000"/>
            </a:lvl4pPr>
            <a:lvl5pPr marL="0" indent="1828800" defTabSz="825500">
              <a:spcBef>
                <a:spcPts val="6000"/>
              </a:spcBef>
              <a:buSzTx/>
              <a:buNone/>
              <a:defRPr sz="5000"/>
            </a:lvl5pPr>
          </a:lstStyle>
          <a:p>
            <a:pPr/>
            <a:r>
              <a:t>Agenda Topics</a:t>
            </a:r>
          </a:p>
          <a:p>
            <a:pPr lvl="1"/>
            <a:r>
              <a:t/>
            </a:r>
          </a:p>
          <a:p>
            <a:pPr lvl="2"/>
            <a:r>
              <a:t/>
            </a:r>
          </a:p>
          <a:p>
            <a:pPr lvl="3"/>
            <a:r>
              <a:t/>
            </a:r>
          </a:p>
          <a:p>
            <a:pPr lvl="4"/>
            <a:r>
              <a:t/>
            </a:r>
          </a:p>
        </p:txBody>
      </p:sp>
      <p:sp>
        <p:nvSpPr>
          <p:cNvPr id="110" name="Agenda Title"/>
          <p:cNvSpPr txBox="1"/>
          <p:nvPr>
            <p:ph type="title" hasCustomPrompt="1"/>
          </p:nvPr>
        </p:nvSpPr>
        <p:spPr>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644"/>
            <a:ext cx="21971000" cy="4089401"/>
          </a:xfrm>
          <a:prstGeom prst="rect">
            <a:avLst/>
          </a:prstGeom>
        </p:spPr>
        <p:txBody>
          <a:bodyPr anchor="ctr"/>
          <a:lstStyle>
            <a:lvl1pPr marL="0" indent="0" algn="ctr">
              <a:lnSpc>
                <a:spcPct val="90000"/>
              </a:lnSpc>
              <a:spcBef>
                <a:spcPts val="0"/>
              </a:spcBef>
              <a:buSzTx/>
              <a:buNone/>
              <a:defRPr spc="-119" sz="12000">
                <a:latin typeface="+mn-lt"/>
                <a:ea typeface="+mn-ea"/>
                <a:cs typeface="+mn-cs"/>
                <a:sym typeface="Produkt Extralight"/>
              </a:defRPr>
            </a:lvl1pPr>
            <a:lvl2pPr marL="0" indent="457200" algn="ctr">
              <a:lnSpc>
                <a:spcPct val="90000"/>
              </a:lnSpc>
              <a:spcBef>
                <a:spcPts val="0"/>
              </a:spcBef>
              <a:buSzTx/>
              <a:buNone/>
              <a:defRPr spc="-119" sz="12000">
                <a:latin typeface="+mn-lt"/>
                <a:ea typeface="+mn-ea"/>
                <a:cs typeface="+mn-cs"/>
                <a:sym typeface="Produkt Extralight"/>
              </a:defRPr>
            </a:lvl2pPr>
            <a:lvl3pPr marL="0" indent="914400" algn="ctr">
              <a:lnSpc>
                <a:spcPct val="90000"/>
              </a:lnSpc>
              <a:spcBef>
                <a:spcPts val="0"/>
              </a:spcBef>
              <a:buSzTx/>
              <a:buNone/>
              <a:defRPr spc="-119" sz="12000">
                <a:latin typeface="+mn-lt"/>
                <a:ea typeface="+mn-ea"/>
                <a:cs typeface="+mn-cs"/>
                <a:sym typeface="Produkt Extralight"/>
              </a:defRPr>
            </a:lvl3pPr>
            <a:lvl4pPr marL="0" indent="1371600" algn="ctr">
              <a:lnSpc>
                <a:spcPct val="90000"/>
              </a:lnSpc>
              <a:spcBef>
                <a:spcPts val="0"/>
              </a:spcBef>
              <a:buSzTx/>
              <a:buNone/>
              <a:defRPr spc="-119" sz="12000">
                <a:latin typeface="+mn-lt"/>
                <a:ea typeface="+mn-ea"/>
                <a:cs typeface="+mn-cs"/>
                <a:sym typeface="Produkt Extralight"/>
              </a:defRPr>
            </a:lvl4pPr>
            <a:lvl5pPr marL="0" indent="1828800" algn="ctr">
              <a:lnSpc>
                <a:spcPct val="90000"/>
              </a:lnSpc>
              <a:spcBef>
                <a:spcPts val="0"/>
              </a:spcBef>
              <a:buSzTx/>
              <a:buNone/>
              <a:defRPr spc="-119" sz="12000">
                <a:latin typeface="+mn-lt"/>
                <a:ea typeface="+mn-ea"/>
                <a:cs typeface="+mn-cs"/>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pc="-1750" sz="35000">
                <a:latin typeface="+mn-lt"/>
                <a:ea typeface="+mn-ea"/>
                <a:cs typeface="+mn-cs"/>
                <a:sym typeface="Produkt Extralight"/>
              </a:defRPr>
            </a:lvl1pPr>
            <a:lvl2pPr marL="0" indent="457200" algn="ctr">
              <a:lnSpc>
                <a:spcPct val="90000"/>
              </a:lnSpc>
              <a:spcBef>
                <a:spcPts val="0"/>
              </a:spcBef>
              <a:buSzTx/>
              <a:buNone/>
              <a:defRPr spc="-1750" sz="35000">
                <a:latin typeface="+mn-lt"/>
                <a:ea typeface="+mn-ea"/>
                <a:cs typeface="+mn-cs"/>
                <a:sym typeface="Produkt Extralight"/>
              </a:defRPr>
            </a:lvl2pPr>
            <a:lvl3pPr marL="0" indent="914400" algn="ctr">
              <a:lnSpc>
                <a:spcPct val="90000"/>
              </a:lnSpc>
              <a:spcBef>
                <a:spcPts val="0"/>
              </a:spcBef>
              <a:buSzTx/>
              <a:buNone/>
              <a:defRPr spc="-1750" sz="35000">
                <a:latin typeface="+mn-lt"/>
                <a:ea typeface="+mn-ea"/>
                <a:cs typeface="+mn-cs"/>
                <a:sym typeface="Produkt Extralight"/>
              </a:defRPr>
            </a:lvl3pPr>
            <a:lvl4pPr marL="0" indent="1371600" algn="ctr">
              <a:lnSpc>
                <a:spcPct val="90000"/>
              </a:lnSpc>
              <a:spcBef>
                <a:spcPts val="0"/>
              </a:spcBef>
              <a:buSzTx/>
              <a:buNone/>
              <a:defRPr spc="-1750" sz="35000">
                <a:latin typeface="+mn-lt"/>
                <a:ea typeface="+mn-ea"/>
                <a:cs typeface="+mn-cs"/>
                <a:sym typeface="Produkt Extralight"/>
              </a:defRPr>
            </a:lvl4pPr>
            <a:lvl5pPr marL="0" indent="1828800" algn="ctr">
              <a:lnSpc>
                <a:spcPct val="90000"/>
              </a:lnSpc>
              <a:spcBef>
                <a:spcPts val="0"/>
              </a:spcBef>
              <a:buSzTx/>
              <a:buNone/>
              <a:defRPr spc="-1750" sz="35000">
                <a:latin typeface="+mn-lt"/>
                <a:ea typeface="+mn-ea"/>
                <a:cs typeface="+mn-cs"/>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pc="-93" sz="9300">
                <a:latin typeface="+mn-lt"/>
                <a:ea typeface="+mn-ea"/>
                <a:cs typeface="+mn-cs"/>
                <a:sym typeface="Produkt Extralight"/>
              </a:defRPr>
            </a:lvl1pPr>
            <a:lvl2pPr marL="254000" indent="203200">
              <a:lnSpc>
                <a:spcPct val="90000"/>
              </a:lnSpc>
              <a:spcBef>
                <a:spcPts val="0"/>
              </a:spcBef>
              <a:buSzTx/>
              <a:buNone/>
              <a:defRPr spc="-93" sz="9300">
                <a:latin typeface="+mn-lt"/>
                <a:ea typeface="+mn-ea"/>
                <a:cs typeface="+mn-cs"/>
                <a:sym typeface="Produkt Extralight"/>
              </a:defRPr>
            </a:lvl2pPr>
            <a:lvl3pPr marL="254000" indent="660400">
              <a:lnSpc>
                <a:spcPct val="90000"/>
              </a:lnSpc>
              <a:spcBef>
                <a:spcPts val="0"/>
              </a:spcBef>
              <a:buSzTx/>
              <a:buNone/>
              <a:defRPr spc="-93" sz="9300">
                <a:latin typeface="+mn-lt"/>
                <a:ea typeface="+mn-ea"/>
                <a:cs typeface="+mn-cs"/>
                <a:sym typeface="Produkt Extralight"/>
              </a:defRPr>
            </a:lvl3pPr>
            <a:lvl4pPr marL="254000" indent="1117600">
              <a:lnSpc>
                <a:spcPct val="90000"/>
              </a:lnSpc>
              <a:spcBef>
                <a:spcPts val="0"/>
              </a:spcBef>
              <a:buSzTx/>
              <a:buNone/>
              <a:defRPr spc="-93" sz="9300">
                <a:latin typeface="+mn-lt"/>
                <a:ea typeface="+mn-ea"/>
                <a:cs typeface="+mn-cs"/>
                <a:sym typeface="Produkt Extralight"/>
              </a:defRPr>
            </a:lvl4pPr>
            <a:lvl5pPr marL="254000" indent="1574800">
              <a:lnSpc>
                <a:spcPct val="90000"/>
              </a:lnSpc>
              <a:spcBef>
                <a:spcPts val="0"/>
              </a:spcBef>
              <a:buSzTx/>
              <a:buNone/>
              <a:defRPr spc="-93" sz="9300">
                <a:latin typeface="+mn-lt"/>
                <a:ea typeface="+mn-ea"/>
                <a:cs typeface="+mn-cs"/>
                <a:sym typeface="Produkt Extralight"/>
              </a:defRPr>
            </a:lvl5pPr>
          </a:lstStyle>
          <a:p>
            <a:pPr/>
            <a:r>
              <a:t>“Notable Quote”</a:t>
            </a:r>
          </a:p>
          <a:p>
            <a:pPr lvl="1"/>
            <a:r>
              <a:t/>
            </a:r>
          </a:p>
          <a:p>
            <a:pPr lvl="2"/>
            <a:r>
              <a:t/>
            </a:r>
          </a:p>
          <a:p>
            <a:pPr lvl="3"/>
            <a:r>
              <a:t/>
            </a:r>
          </a:p>
          <a:p>
            <a:pPr lvl="4"/>
            <a:r>
              <a:t/>
            </a:r>
          </a:p>
        </p:txBody>
      </p:sp>
      <p:sp>
        <p:nvSpPr>
          <p:cNvPr id="136" name="Attribution"/>
          <p:cNvSpPr txBox="1"/>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lack and white close-up of curved pieces of paper"/>
          <p:cNvSpPr/>
          <p:nvPr>
            <p:ph type="pic" sz="quarter" idx="21"/>
          </p:nvPr>
        </p:nvSpPr>
        <p:spPr>
          <a:xfrm>
            <a:off x="7353300" y="3632200"/>
            <a:ext cx="9677400" cy="6451600"/>
          </a:xfrm>
          <a:prstGeom prst="rect">
            <a:avLst/>
          </a:prstGeom>
        </p:spPr>
        <p:txBody>
          <a:bodyPr lIns="91439" tIns="45719" rIns="91439" bIns="45719">
            <a:noAutofit/>
          </a:bodyPr>
          <a:lstStyle/>
          <a:p>
            <a:pPr/>
          </a:p>
        </p:txBody>
      </p:sp>
      <p:sp>
        <p:nvSpPr>
          <p:cNvPr id="145" name="Grey disc against a grey background"/>
          <p:cNvSpPr/>
          <p:nvPr>
            <p:ph type="pic" sz="quarter" idx="22"/>
          </p:nvPr>
        </p:nvSpPr>
        <p:spPr>
          <a:xfrm>
            <a:off x="14897100" y="3632200"/>
            <a:ext cx="9131300" cy="6457073"/>
          </a:xfrm>
          <a:prstGeom prst="rect">
            <a:avLst/>
          </a:prstGeom>
        </p:spPr>
        <p:txBody>
          <a:bodyPr lIns="91439" tIns="45719" rIns="91439" bIns="45719">
            <a:noAutofit/>
          </a:bodyPr>
          <a:lstStyle/>
          <a:p>
            <a:pPr/>
          </a:p>
        </p:txBody>
      </p:sp>
      <p:sp>
        <p:nvSpPr>
          <p:cNvPr id="146" name="Abstract image of two grey discs intersecting"/>
          <p:cNvSpPr/>
          <p:nvPr>
            <p:ph type="pic" sz="half" idx="23"/>
          </p:nvPr>
        </p:nvSpPr>
        <p:spPr>
          <a:xfrm>
            <a:off x="-749300" y="3632200"/>
            <a:ext cx="11303000" cy="64516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4" name="Black and white close-up of woven texture"/>
          <p:cNvSpPr/>
          <p:nvPr>
            <p:ph type="pic" idx="21"/>
          </p:nvPr>
        </p:nvSpPr>
        <p:spPr>
          <a:xfrm>
            <a:off x="-38100" y="-1293994"/>
            <a:ext cx="24447500" cy="16295514"/>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Grey abstract curve and line"/>
          <p:cNvSpPr/>
          <p:nvPr>
            <p:ph type="pic" idx="21"/>
          </p:nvPr>
        </p:nvSpPr>
        <p:spPr>
          <a:xfrm>
            <a:off x="-50800" y="-1828800"/>
            <a:ext cx="24574500" cy="173736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23"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24" name="Presentation Title"/>
          <p:cNvSpPr txBox="1"/>
          <p:nvPr>
            <p:ph type="title" hasCustomPrompt="1"/>
          </p:nvPr>
        </p:nvSpPr>
        <p:spPr>
          <a:xfrm>
            <a:off x="1206500" y="2611945"/>
            <a:ext cx="21971000" cy="4648201"/>
          </a:xfrm>
          <a:prstGeom prst="rect">
            <a:avLst/>
          </a:prstGeom>
        </p:spPr>
        <p:txBody>
          <a:bodyPr anchor="b"/>
          <a:lstStyle>
            <a:lvl1pPr defTabSz="355600">
              <a:defRPr spc="-119" sz="12000"/>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orridor of an open-air concrete structure under a partly cloudy sky"/>
          <p:cNvSpPr/>
          <p:nvPr>
            <p:ph type="pic" idx="21"/>
          </p:nvPr>
        </p:nvSpPr>
        <p:spPr>
          <a:xfrm>
            <a:off x="8140700" y="0"/>
            <a:ext cx="20574000" cy="1371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61" name="View through a mesh-like ceiling under a blue sky"/>
          <p:cNvSpPr/>
          <p:nvPr>
            <p:ph type="pic" idx="22"/>
          </p:nvPr>
        </p:nvSpPr>
        <p:spPr>
          <a:xfrm>
            <a:off x="8140700" y="0"/>
            <a:ext cx="20574000" cy="13716000"/>
          </a:xfrm>
          <a:prstGeom prst="rect">
            <a:avLst/>
          </a:prstGeom>
        </p:spPr>
        <p:txBody>
          <a:bodyPr lIns="91439" tIns="45719" rIns="91439" bIns="45719">
            <a:noAutofit/>
          </a:bodyPr>
          <a:lstStyle/>
          <a:p>
            <a:pP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72" name="Slide Title"/>
          <p:cNvSpPr txBox="1"/>
          <p:nvPr>
            <p:ph type="title" hasCustomPrompt="1"/>
          </p:nvPr>
        </p:nvSpPr>
        <p:spPr>
          <a:prstGeom prst="rect">
            <a:avLst/>
          </a:prstGeom>
        </p:spPr>
        <p:txBody>
          <a:bodyPr/>
          <a:lstStyle/>
          <a:p>
            <a:pPr/>
            <a:r>
              <a:t>Slide Title</a:t>
            </a:r>
          </a:p>
        </p:txBody>
      </p:sp>
      <p:sp>
        <p:nvSpPr>
          <p:cNvPr id="7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500" y="3906899"/>
            <a:ext cx="21971004" cy="4648201"/>
          </a:xfrm>
          <a:prstGeom prst="rect">
            <a:avLst/>
          </a:prstGeom>
        </p:spPr>
        <p:txBody>
          <a:bodyPr anchor="ctr"/>
          <a:lstStyle>
            <a:lvl1pPr>
              <a:defRPr spc="-119" sz="12000"/>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60642"/>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1pPr>
      <a:lvl2pPr marL="914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2pPr>
      <a:lvl3pPr marL="1371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3pPr>
      <a:lvl4pPr marL="1828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4pPr>
      <a:lvl5pPr marL="22860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5pPr>
      <a:lvl6pPr marL="2743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6pPr>
      <a:lvl7pPr marL="3200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7pPr>
      <a:lvl8pPr marL="3657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8pPr>
      <a:lvl9pPr marL="4114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eam members…"/>
          <p:cNvSpPr txBox="1"/>
          <p:nvPr>
            <p:ph type="subTitle" sz="quarter" idx="1"/>
          </p:nvPr>
        </p:nvSpPr>
        <p:spPr>
          <a:xfrm>
            <a:off x="1206500" y="10886855"/>
            <a:ext cx="3767178" cy="2695715"/>
          </a:xfrm>
          <a:prstGeom prst="rect">
            <a:avLst/>
          </a:prstGeom>
        </p:spPr>
        <p:txBody>
          <a:bodyPr/>
          <a:lstStyle/>
          <a:p>
            <a:pPr defTabSz="462280">
              <a:defRPr sz="3080"/>
            </a:pPr>
            <a:r>
              <a:t>Team members</a:t>
            </a:r>
          </a:p>
          <a:p>
            <a:pPr defTabSz="462280">
              <a:defRPr sz="3080"/>
            </a:pPr>
            <a:r>
              <a:t>Ayush-23b0015</a:t>
            </a:r>
          </a:p>
          <a:p>
            <a:pPr defTabSz="462280">
              <a:defRPr sz="3080"/>
            </a:pPr>
            <a:r>
              <a:t>Dawar-23b0034</a:t>
            </a:r>
          </a:p>
          <a:p>
            <a:pPr defTabSz="462280">
              <a:defRPr sz="3080"/>
            </a:pPr>
            <a:r>
              <a:t>Rahul-23b0079</a:t>
            </a:r>
          </a:p>
          <a:p>
            <a:pPr defTabSz="462280">
              <a:defRPr sz="3080"/>
            </a:pPr>
            <a:r>
              <a:t>Aman-23b0343</a:t>
            </a:r>
          </a:p>
        </p:txBody>
      </p:sp>
      <p:sp>
        <p:nvSpPr>
          <p:cNvPr id="172" name="PROJECT VAMPIRE"/>
          <p:cNvSpPr txBox="1"/>
          <p:nvPr>
            <p:ph type="ctrTitle"/>
          </p:nvPr>
        </p:nvSpPr>
        <p:spPr>
          <a:prstGeom prst="rect">
            <a:avLst/>
          </a:prstGeom>
        </p:spPr>
        <p:txBody>
          <a:bodyPr/>
          <a:lstStyle/>
          <a:p>
            <a:pPr/>
            <a:r>
              <a:t>PROJECT VAMPIRE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1" name="How we deal them??"/>
          <p:cNvSpPr txBox="1"/>
          <p:nvPr>
            <p:ph type="title"/>
          </p:nvPr>
        </p:nvSpPr>
        <p:spPr>
          <a:prstGeom prst="rect">
            <a:avLst/>
          </a:prstGeom>
        </p:spPr>
        <p:txBody>
          <a:bodyPr/>
          <a:lstStyle>
            <a:lvl1pPr defTabSz="2316421">
              <a:defRPr spc="-95" sz="9500"/>
            </a:lvl1pPr>
          </a:lstStyle>
          <a:p>
            <a:pPr/>
            <a:r>
              <a:t>How we deal them??</a:t>
            </a:r>
          </a:p>
        </p:txBody>
      </p:sp>
      <p:sp>
        <p:nvSpPr>
          <p:cNvPr id="202" name="Using pin 12 of Arduino uno as power supply of Arduino nano.(tentative)…"/>
          <p:cNvSpPr txBox="1"/>
          <p:nvPr>
            <p:ph type="body" idx="1"/>
          </p:nvPr>
        </p:nvSpPr>
        <p:spPr>
          <a:prstGeom prst="rect">
            <a:avLst/>
          </a:prstGeom>
        </p:spPr>
        <p:txBody>
          <a:bodyPr/>
          <a:lstStyle/>
          <a:p>
            <a:pPr/>
            <a:r>
              <a:t>Using pin 12 of Arduino uno as power supply of Arduino nano.(tentative)</a:t>
            </a:r>
          </a:p>
          <a:p>
            <a:pPr/>
            <a:r>
              <a:t>Changing power supply to ESC to reach required current for servo movement.</a:t>
            </a:r>
          </a:p>
          <a:p>
            <a:pPr/>
            <a:r>
              <a:t>Analysing the principle of working of one ball bearing and implying it to it’s set.</a:t>
            </a:r>
          </a:p>
          <a:p>
            <a:pPr/>
            <a:r>
              <a:t>Decided to use acrylic rods as an stand and battery strap to hold battery.</a:t>
            </a:r>
          </a:p>
          <a:p>
            <a:pPr/>
            <a:r>
              <a:t>Decided to use geometry to figure out bet possible points.</a:t>
            </a:r>
          </a:p>
          <a:p>
            <a:pPr/>
            <a:r>
              <a:t>Decided to use same material as tyre as spoke and analyse , and if required to add metal spokes further to add strength.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4" name="Practical applications"/>
          <p:cNvSpPr txBox="1"/>
          <p:nvPr>
            <p:ph type="title"/>
          </p:nvPr>
        </p:nvSpPr>
        <p:spPr>
          <a:prstGeom prst="rect">
            <a:avLst/>
          </a:prstGeom>
        </p:spPr>
        <p:txBody>
          <a:bodyPr/>
          <a:lstStyle>
            <a:lvl1pPr defTabSz="2316421">
              <a:defRPr spc="-95" sz="9500"/>
            </a:lvl1pPr>
          </a:lstStyle>
          <a:p>
            <a:pPr/>
            <a:r>
              <a:t>Practical applications</a:t>
            </a:r>
          </a:p>
        </p:txBody>
      </p:sp>
      <p:sp>
        <p:nvSpPr>
          <p:cNvPr id="205" name="Improved Accessibility: Hybrid vehicles can provide better access to remote or rural areas where traditional infrastructure is lacking or underdeveloped.…"/>
          <p:cNvSpPr txBox="1"/>
          <p:nvPr>
            <p:ph type="body" idx="1"/>
          </p:nvPr>
        </p:nvSpPr>
        <p:spPr>
          <a:xfrm>
            <a:off x="1013519" y="3348986"/>
            <a:ext cx="22356962" cy="9115284"/>
          </a:xfrm>
          <a:prstGeom prst="rect">
            <a:avLst/>
          </a:prstGeom>
        </p:spPr>
        <p:txBody>
          <a:bodyPr/>
          <a:lstStyle/>
          <a:p>
            <a:pPr marL="0" indent="0" defTabSz="374904">
              <a:spcBef>
                <a:spcPts val="0"/>
              </a:spcBef>
              <a:buSzTx/>
              <a:buNone/>
              <a:defRPr sz="2706">
                <a:latin typeface="Times Roman"/>
                <a:ea typeface="Times Roman"/>
                <a:cs typeface="Times Roman"/>
                <a:sym typeface="Times Roman"/>
              </a:defRPr>
            </a:pPr>
            <a:r>
              <a:rPr b="1"/>
              <a:t>Improved Accessibility</a:t>
            </a:r>
            <a:r>
              <a:t>: Hybrid vehicles can provide better access to remote or rural areas where traditional infrastructure is lacking or underdeveloped.</a:t>
            </a:r>
          </a:p>
          <a:p>
            <a:pPr marL="0" indent="0" defTabSz="374904">
              <a:spcBef>
                <a:spcPts val="0"/>
              </a:spcBef>
              <a:buSzTx/>
              <a:buNone/>
              <a:defRPr sz="2706">
                <a:latin typeface="Times Roman"/>
                <a:ea typeface="Times Roman"/>
                <a:cs typeface="Times Roman"/>
                <a:sym typeface="Times Roman"/>
              </a:defRPr>
            </a:pPr>
          </a:p>
          <a:p>
            <a:pPr marL="0" indent="0" defTabSz="374904">
              <a:spcBef>
                <a:spcPts val="0"/>
              </a:spcBef>
              <a:buSzTx/>
              <a:buNone/>
              <a:defRPr sz="2706">
                <a:latin typeface="Times Roman"/>
                <a:ea typeface="Times Roman"/>
                <a:cs typeface="Times Roman"/>
                <a:sym typeface="Times Roman"/>
              </a:defRPr>
            </a:pPr>
            <a:r>
              <a:rPr b="1"/>
              <a:t>Emergency Response</a:t>
            </a:r>
            <a:r>
              <a:t>: They can quickly reach areas that are otherwise hard to access by road, providing crucial support in emergencies.</a:t>
            </a:r>
          </a:p>
          <a:p>
            <a:pPr marL="0" indent="0" defTabSz="374904">
              <a:spcBef>
                <a:spcPts val="0"/>
              </a:spcBef>
              <a:buSzTx/>
              <a:buNone/>
              <a:defRPr sz="2706">
                <a:latin typeface="Times Roman"/>
                <a:ea typeface="Times Roman"/>
                <a:cs typeface="Times Roman"/>
                <a:sym typeface="Times Roman"/>
              </a:defRPr>
            </a:pPr>
          </a:p>
          <a:p>
            <a:pPr marL="0" indent="0" defTabSz="374904">
              <a:spcBef>
                <a:spcPts val="0"/>
              </a:spcBef>
              <a:buSzTx/>
              <a:buNone/>
              <a:defRPr sz="2706">
                <a:latin typeface="Times Roman"/>
                <a:ea typeface="Times Roman"/>
                <a:cs typeface="Times Roman"/>
                <a:sym typeface="Times Roman"/>
              </a:defRPr>
            </a:pPr>
            <a:r>
              <a:rPr b="1"/>
              <a:t>Traffic Reduction</a:t>
            </a:r>
            <a:r>
              <a:t>: Flying cars can alleviate ground traffic congestion by providing an alternative transportation layer above existing road networks.</a:t>
            </a:r>
          </a:p>
          <a:p>
            <a:pPr marL="0" indent="0" defTabSz="374904">
              <a:spcBef>
                <a:spcPts val="0"/>
              </a:spcBef>
              <a:buSzTx/>
              <a:buNone/>
              <a:defRPr sz="2706">
                <a:latin typeface="Times Roman"/>
                <a:ea typeface="Times Roman"/>
                <a:cs typeface="Times Roman"/>
                <a:sym typeface="Times Roman"/>
              </a:defRPr>
            </a:pPr>
          </a:p>
          <a:p>
            <a:pPr marL="0" indent="0" defTabSz="374904">
              <a:spcBef>
                <a:spcPts val="0"/>
              </a:spcBef>
              <a:buSzTx/>
              <a:buNone/>
              <a:defRPr sz="2706">
                <a:latin typeface="Times Roman"/>
                <a:ea typeface="Times Roman"/>
                <a:cs typeface="Times Roman"/>
                <a:sym typeface="Times Roman"/>
              </a:defRPr>
            </a:pPr>
            <a:r>
              <a:rPr b="1"/>
              <a:t>Reduced Commute Times</a:t>
            </a:r>
            <a:r>
              <a:t>: They can significantly shorten travel times, especially in densely populated urban areas with heavy traffic.</a:t>
            </a:r>
          </a:p>
          <a:p>
            <a:pPr marL="0" indent="0" defTabSz="374904">
              <a:spcBef>
                <a:spcPts val="0"/>
              </a:spcBef>
              <a:buSzTx/>
              <a:buNone/>
              <a:defRPr sz="2706">
                <a:latin typeface="Times Roman"/>
                <a:ea typeface="Times Roman"/>
                <a:cs typeface="Times Roman"/>
                <a:sym typeface="Times Roman"/>
              </a:defRPr>
            </a:pPr>
          </a:p>
          <a:p>
            <a:pPr marL="0" indent="0" defTabSz="374904">
              <a:spcBef>
                <a:spcPts val="0"/>
              </a:spcBef>
              <a:buSzTx/>
              <a:buNone/>
              <a:defRPr sz="2706">
                <a:latin typeface="Times Roman"/>
                <a:ea typeface="Times Roman"/>
                <a:cs typeface="Times Roman"/>
                <a:sym typeface="Times Roman"/>
              </a:defRPr>
            </a:pPr>
            <a:r>
              <a:rPr b="1"/>
              <a:t>Disaster Response</a:t>
            </a:r>
            <a:r>
              <a:t>: They can be used to reach disaster zones quickly, providing medical supplies and evacuation services.</a:t>
            </a:r>
          </a:p>
          <a:p>
            <a:pPr marL="0" indent="0" defTabSz="374904">
              <a:spcBef>
                <a:spcPts val="0"/>
              </a:spcBef>
              <a:buSzTx/>
              <a:buNone/>
              <a:defRPr sz="2706">
                <a:latin typeface="Times Roman"/>
                <a:ea typeface="Times Roman"/>
                <a:cs typeface="Times Roman"/>
                <a:sym typeface="Times Roman"/>
              </a:defRPr>
            </a:pPr>
          </a:p>
          <a:p>
            <a:pPr marL="0" indent="0" defTabSz="374904">
              <a:spcBef>
                <a:spcPts val="0"/>
              </a:spcBef>
              <a:buSzTx/>
              <a:buNone/>
              <a:defRPr sz="2706">
                <a:latin typeface="Times Roman"/>
                <a:ea typeface="Times Roman"/>
                <a:cs typeface="Times Roman"/>
                <a:sym typeface="Times Roman"/>
              </a:defRPr>
            </a:pPr>
            <a:r>
              <a:rPr b="1"/>
              <a:t>Versatile Deployment</a:t>
            </a:r>
            <a:r>
              <a:t>: These vehicles can be deployed in various terrains, including mountains, forests, and urban environments, for search and rescue operations.</a:t>
            </a:r>
          </a:p>
          <a:p>
            <a:pPr marL="0" indent="0" defTabSz="374904">
              <a:spcBef>
                <a:spcPts val="0"/>
              </a:spcBef>
              <a:buSzTx/>
              <a:buNone/>
              <a:defRPr sz="2706">
                <a:latin typeface="Times Roman"/>
                <a:ea typeface="Times Roman"/>
                <a:cs typeface="Times Roman"/>
                <a:sym typeface="Times Roman"/>
              </a:defRPr>
            </a:pPr>
          </a:p>
          <a:p>
            <a:pPr marL="0" indent="0" defTabSz="374904">
              <a:spcBef>
                <a:spcPts val="0"/>
              </a:spcBef>
              <a:buSzTx/>
              <a:buNone/>
              <a:defRPr sz="2706">
                <a:latin typeface="Times Roman"/>
                <a:ea typeface="Times Roman"/>
                <a:cs typeface="Times Roman"/>
                <a:sym typeface="Times Roman"/>
              </a:defRPr>
            </a:pPr>
            <a:r>
              <a:rPr b="1"/>
              <a:t>Aerial Surveillance</a:t>
            </a:r>
            <a:r>
              <a:t>: They can provide an aerial view of disaster areas, helping in the coordination of rescue efforts.</a:t>
            </a:r>
          </a:p>
          <a:p>
            <a:pPr marL="0" indent="0" defTabSz="374904">
              <a:spcBef>
                <a:spcPts val="0"/>
              </a:spcBef>
              <a:buSzTx/>
              <a:buNone/>
              <a:defRPr sz="2706">
                <a:latin typeface="Times Roman"/>
                <a:ea typeface="Times Roman"/>
                <a:cs typeface="Times Roman"/>
                <a:sym typeface="Times Roman"/>
              </a:defRPr>
            </a:pPr>
          </a:p>
          <a:p>
            <a:pPr marL="0" indent="0" defTabSz="374904">
              <a:spcBef>
                <a:spcPts val="0"/>
              </a:spcBef>
              <a:buSzTx/>
              <a:buNone/>
              <a:defRPr sz="2706">
                <a:latin typeface="Times Roman"/>
                <a:ea typeface="Times Roman"/>
                <a:cs typeface="Times Roman"/>
                <a:sym typeface="Times Roman"/>
              </a:defRPr>
            </a:pPr>
            <a:r>
              <a:rPr b="1"/>
              <a:t>Efficient Logistics</a:t>
            </a:r>
            <a:r>
              <a:t>: Flying cars can streamline the delivery process, reducing the time and cost associated with last-mile delivery.</a:t>
            </a:r>
          </a:p>
          <a:p>
            <a:pPr marL="0" indent="0" defTabSz="374904">
              <a:spcBef>
                <a:spcPts val="0"/>
              </a:spcBef>
              <a:buSzTx/>
              <a:buNone/>
              <a:defRPr sz="2706">
                <a:latin typeface="Times Roman"/>
                <a:ea typeface="Times Roman"/>
                <a:cs typeface="Times Roman"/>
                <a:sym typeface="Times Roman"/>
              </a:defRPr>
            </a:pPr>
          </a:p>
          <a:p>
            <a:pPr marL="0" indent="0" defTabSz="374904">
              <a:spcBef>
                <a:spcPts val="0"/>
              </a:spcBef>
              <a:buSzTx/>
              <a:buNone/>
              <a:defRPr sz="2706">
                <a:latin typeface="Times Roman"/>
                <a:ea typeface="Times Roman"/>
                <a:cs typeface="Times Roman"/>
                <a:sym typeface="Times Roman"/>
              </a:defRPr>
            </a:pPr>
            <a:r>
              <a:rPr b="1"/>
              <a:t>Remote Destinations</a:t>
            </a:r>
            <a:r>
              <a:t>: They can provide access to remote and scenic destinations that are difficult to reach by conventional means.</a:t>
            </a:r>
          </a:p>
          <a:p>
            <a:pPr marL="0" indent="0" defTabSz="374904">
              <a:spcBef>
                <a:spcPts val="0"/>
              </a:spcBef>
              <a:buSzTx/>
              <a:buNone/>
              <a:defRPr sz="2706">
                <a:latin typeface="Times Roman"/>
                <a:ea typeface="Times Roman"/>
                <a:cs typeface="Times Roman"/>
                <a:sym typeface="Times Roman"/>
              </a:defRPr>
            </a:pPr>
          </a:p>
          <a:p>
            <a:pPr marL="0" indent="0" defTabSz="374904">
              <a:spcBef>
                <a:spcPts val="0"/>
              </a:spcBef>
              <a:buSzTx/>
              <a:buNone/>
              <a:defRPr sz="2706">
                <a:latin typeface="Times Roman"/>
                <a:ea typeface="Times Roman"/>
                <a:cs typeface="Times Roman"/>
                <a:sym typeface="Times Roman"/>
              </a:defRPr>
            </a:pPr>
            <a:r>
              <a:rPr b="1"/>
              <a:t>Door-to-Door Service</a:t>
            </a:r>
            <a:r>
              <a:t>: Hybrid vehicles can provide door-to-door transportation, combining the flexibility of a car with the speed of a drone.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4" name="Screen Recording 2024-05-19 at 4.10.39 PM.mov" descr="Screen Recording 2024-05-19 at 4.10.39 PM.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250506" y="-1113460"/>
            <a:ext cx="25770534" cy="14872771"/>
          </a:xfrm>
          <a:prstGeom prst="rect">
            <a:avLst/>
          </a:prstGeom>
          <a:ln w="12700">
            <a:miter lim="400000"/>
          </a:ln>
        </p:spPr>
      </p:pic>
      <p:sp>
        <p:nvSpPr>
          <p:cNvPr id="175" name="Our IDEA"/>
          <p:cNvSpPr txBox="1"/>
          <p:nvPr>
            <p:ph type="title"/>
          </p:nvPr>
        </p:nvSpPr>
        <p:spPr>
          <a:prstGeom prst="rect">
            <a:avLst/>
          </a:prstGeom>
        </p:spPr>
        <p:txBody>
          <a:bodyPr/>
          <a:lstStyle>
            <a:lvl1pPr defTabSz="2316421">
              <a:defRPr spc="-95" sz="9500"/>
            </a:lvl1pPr>
          </a:lstStyle>
          <a:p>
            <a:pPr/>
            <a:r>
              <a:t>Our IDEA </a:t>
            </a:r>
          </a:p>
        </p:txBody>
      </p:sp>
      <p:sp>
        <p:nvSpPr>
          <p:cNvPr id="176" name="Our Project Vampire integrates advanced aerial dynamics with sophisticated terrestrial navigation, utilising a unique orientation mechanism to transition from a car-like structure to a drone. The design addresses complex challenges in part integration, c"/>
          <p:cNvSpPr txBox="1"/>
          <p:nvPr>
            <p:ph type="body" sz="half" idx="1"/>
          </p:nvPr>
        </p:nvSpPr>
        <p:spPr>
          <a:xfrm>
            <a:off x="1206500" y="4260642"/>
            <a:ext cx="11484775" cy="8256012"/>
          </a:xfrm>
          <a:prstGeom prst="rect">
            <a:avLst/>
          </a:prstGeom>
        </p:spPr>
        <p:txBody>
          <a:bodyPr/>
          <a:lstStyle/>
          <a:p>
            <a:pPr marL="0" indent="0" defTabSz="457200">
              <a:spcBef>
                <a:spcPts val="0"/>
              </a:spcBef>
              <a:buSzTx/>
              <a:buNone/>
              <a:defRPr sz="4766">
                <a:latin typeface="Arial"/>
                <a:ea typeface="Arial"/>
                <a:cs typeface="Arial"/>
                <a:sym typeface="Arial"/>
              </a:defRPr>
            </a:pPr>
            <a:r>
              <a:t>Our</a:t>
            </a:r>
            <a:r>
              <a:rPr b="1"/>
              <a:t> Project Vampire </a:t>
            </a:r>
            <a:r>
              <a:t>integrates advanced aerial dynamics with sophisticated terrestrial navigation, utilising a unique orientation mechanism to transition from a car-like structure to a drone. The design addresses complex challenges in part integration, circuit design, and microprocessor coordination, ensuring seamless operation across diverse environments.</a:t>
            </a:r>
            <a:endParaRPr>
              <a:latin typeface="Times Roman"/>
              <a:ea typeface="Times Roman"/>
              <a:cs typeface="Times Roman"/>
              <a:sym typeface="Times Roman"/>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899"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4"/>
                </p:tgtEl>
              </p:cMediaNode>
            </p:video>
            <p:seq concurrent="1" prevAc="none" nextAc="seek">
              <p:cTn id="8" evtFilter="cancelBubble" nodeType="interactiveSeq" restart="whenNotActive" fill="hold">
                <p:stCondLst>
                  <p:cond delay="0" evt="onClick">
                    <p:tgtEl>
                      <p:spTgt spid="17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74"/>
                                        </p:tgtEl>
                                      </p:cBhvr>
                                    </p:cmd>
                                  </p:childTnLst>
                                </p:cTn>
                              </p:par>
                            </p:childTnLst>
                          </p:cTn>
                        </p:par>
                      </p:childTnLst>
                    </p:cTn>
                  </p:par>
                </p:childTnLst>
              </p:cTn>
              <p:nextCondLst>
                <p:cond delay="0" evt="onClick">
                  <p:tgtEl>
                    <p:spTgt spid="17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8" name="Key features"/>
          <p:cNvSpPr txBox="1"/>
          <p:nvPr>
            <p:ph type="title"/>
          </p:nvPr>
        </p:nvSpPr>
        <p:spPr>
          <a:prstGeom prst="rect">
            <a:avLst/>
          </a:prstGeom>
        </p:spPr>
        <p:txBody>
          <a:bodyPr/>
          <a:lstStyle>
            <a:lvl1pPr defTabSz="2316421">
              <a:defRPr spc="-95" sz="9500" u="sng"/>
            </a:lvl1pPr>
          </a:lstStyle>
          <a:p>
            <a:pPr/>
            <a:r>
              <a:t>Key features</a:t>
            </a:r>
          </a:p>
        </p:txBody>
      </p:sp>
      <p:sp>
        <p:nvSpPr>
          <p:cNvPr id="179" name="With help of belt drive system this vehicle can be driven on terriastial terrian like a car.…"/>
          <p:cNvSpPr txBox="1"/>
          <p:nvPr>
            <p:ph type="body" idx="1"/>
          </p:nvPr>
        </p:nvSpPr>
        <p:spPr>
          <a:xfrm>
            <a:off x="864668" y="3482683"/>
            <a:ext cx="21971001" cy="8256012"/>
          </a:xfrm>
          <a:prstGeom prst="rect">
            <a:avLst/>
          </a:prstGeom>
        </p:spPr>
        <p:txBody>
          <a:bodyPr/>
          <a:lstStyle/>
          <a:p>
            <a:pPr marL="365760" indent="-365760" defTabSz="1950671">
              <a:spcBef>
                <a:spcPts val="3700"/>
              </a:spcBef>
              <a:defRPr sz="3200"/>
            </a:pPr>
            <a:r>
              <a:t>With help of belt drive system this vehicle can be driven on terriastial terrian like a car.</a:t>
            </a:r>
          </a:p>
          <a:p>
            <a:pPr marL="365760" indent="-365760" defTabSz="1950671">
              <a:spcBef>
                <a:spcPts val="3700"/>
              </a:spcBef>
              <a:defRPr sz="3200"/>
            </a:pPr>
            <a:r>
              <a:t>With help of propellers and rotatory arms , this can generate thrust and fly like a drone.</a:t>
            </a:r>
          </a:p>
          <a:p>
            <a:pPr marL="365760" indent="-365760" defTabSz="1950671">
              <a:spcBef>
                <a:spcPts val="3700"/>
              </a:spcBef>
              <a:defRPr sz="3200"/>
            </a:pPr>
            <a:r>
              <a:t>Co-centric axis of rotation of bldc motor and tyre with help of ball bearings </a:t>
            </a:r>
          </a:p>
          <a:p>
            <a:pPr marL="365760" indent="-365760" defTabSz="1950671">
              <a:spcBef>
                <a:spcPts val="3700"/>
              </a:spcBef>
              <a:defRPr sz="3200"/>
            </a:pPr>
            <a:r>
              <a:t>Servos helping to provide 3 degree of freedom to arm in a controlled manner.</a:t>
            </a:r>
          </a:p>
          <a:p>
            <a:pPr marL="365760" indent="-365760" defTabSz="1950671">
              <a:spcBef>
                <a:spcPts val="3700"/>
              </a:spcBef>
              <a:defRPr sz="3200"/>
            </a:pPr>
            <a:r>
              <a:t>Efficient power consumption.</a:t>
            </a:r>
          </a:p>
          <a:p>
            <a:pPr marL="365760" indent="-365760" defTabSz="1950671">
              <a:spcBef>
                <a:spcPts val="3700"/>
              </a:spcBef>
              <a:defRPr sz="3200"/>
            </a:pPr>
            <a:r>
              <a:t>Unique transformational ability distinguishing from other normal vehicles.</a:t>
            </a:r>
          </a:p>
          <a:p>
            <a:pPr marL="365760" indent="-365760" defTabSz="1950671">
              <a:spcBef>
                <a:spcPts val="3700"/>
              </a:spcBef>
              <a:defRPr sz="3200"/>
            </a:pPr>
            <a:r>
              <a:t>High milage even in uneven terrians like mountains and Valles even without proper infrastructure.</a:t>
            </a:r>
          </a:p>
          <a:p>
            <a:pPr marL="365760" indent="-365760" defTabSz="1950671">
              <a:spcBef>
                <a:spcPts val="3700"/>
              </a:spcBef>
              <a:defRPr sz="3200"/>
            </a:pPr>
            <a:r>
              <a:t>Lightweight and Durable Construction- Built with high-strength, lightweight materials to maximize performance and durability in both flight and ground operations.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PHOTO-2024-07-20-16-55-21.jpg" descr="PHOTO-2024-07-20-16-55-21.jpg"/>
          <p:cNvPicPr>
            <a:picLocks noChangeAspect="1"/>
          </p:cNvPicPr>
          <p:nvPr/>
        </p:nvPicPr>
        <p:blipFill>
          <a:blip r:embed="rId2">
            <a:extLst/>
          </a:blip>
          <a:stretch>
            <a:fillRect/>
          </a:stretch>
        </p:blipFill>
        <p:spPr>
          <a:xfrm>
            <a:off x="569349" y="-1"/>
            <a:ext cx="7715251" cy="13716001"/>
          </a:xfrm>
          <a:prstGeom prst="rect">
            <a:avLst/>
          </a:prstGeom>
          <a:ln w="12700">
            <a:miter lim="400000"/>
          </a:ln>
        </p:spPr>
      </p:pic>
      <p:pic>
        <p:nvPicPr>
          <p:cNvPr id="182" name="PHOTO-2024-07-06-04-05-53.jpg" descr="PHOTO-2024-07-06-04-05-53.jpg"/>
          <p:cNvPicPr>
            <a:picLocks noChangeAspect="1"/>
          </p:cNvPicPr>
          <p:nvPr/>
        </p:nvPicPr>
        <p:blipFill>
          <a:blip r:embed="rId3">
            <a:extLst/>
          </a:blip>
          <a:srcRect l="4738" t="5062" r="0" b="0"/>
          <a:stretch>
            <a:fillRect/>
          </a:stretch>
        </p:blipFill>
        <p:spPr>
          <a:xfrm>
            <a:off x="9045960" y="634483"/>
            <a:ext cx="15207831" cy="1302163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PHOTO-2024-06-27-01-24-05.jpg" descr="PHOTO-2024-06-27-01-24-05.jpg"/>
          <p:cNvPicPr>
            <a:picLocks noChangeAspect="1"/>
          </p:cNvPicPr>
          <p:nvPr/>
        </p:nvPicPr>
        <p:blipFill>
          <a:blip r:embed="rId2">
            <a:extLst/>
          </a:blip>
          <a:stretch>
            <a:fillRect/>
          </a:stretch>
        </p:blipFill>
        <p:spPr>
          <a:xfrm>
            <a:off x="56971" y="2703794"/>
            <a:ext cx="16256001" cy="9144001"/>
          </a:xfrm>
          <a:prstGeom prst="rect">
            <a:avLst/>
          </a:prstGeom>
          <a:ln w="12700">
            <a:miter lim="400000"/>
          </a:ln>
        </p:spPr>
      </p:pic>
      <p:pic>
        <p:nvPicPr>
          <p:cNvPr id="185" name="PHOTO-2024-06-29-19-57-09.jpg" descr="PHOTO-2024-06-29-19-57-09.jpg"/>
          <p:cNvPicPr>
            <a:picLocks noChangeAspect="1"/>
          </p:cNvPicPr>
          <p:nvPr/>
        </p:nvPicPr>
        <p:blipFill>
          <a:blip r:embed="rId3">
            <a:extLst/>
          </a:blip>
          <a:stretch>
            <a:fillRect/>
          </a:stretch>
        </p:blipFill>
        <p:spPr>
          <a:xfrm>
            <a:off x="16575335" y="2925958"/>
            <a:ext cx="7254619" cy="786408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WhatsApp Image 2024-07-22 at 13.52.09.jpeg" descr="WhatsApp Image 2024-07-22 at 13.52.09.jpeg"/>
          <p:cNvPicPr>
            <a:picLocks noChangeAspect="1"/>
          </p:cNvPicPr>
          <p:nvPr/>
        </p:nvPicPr>
        <p:blipFill>
          <a:blip r:embed="rId2">
            <a:extLst/>
          </a:blip>
          <a:srcRect l="0" t="0" r="8592" b="10107"/>
          <a:stretch>
            <a:fillRect/>
          </a:stretch>
        </p:blipFill>
        <p:spPr>
          <a:xfrm>
            <a:off x="10413059" y="4519775"/>
            <a:ext cx="7071153" cy="12329684"/>
          </a:xfrm>
          <a:prstGeom prst="rect">
            <a:avLst/>
          </a:prstGeom>
          <a:ln w="12700">
            <a:miter lim="400000"/>
          </a:ln>
        </p:spPr>
      </p:pic>
      <p:pic>
        <p:nvPicPr>
          <p:cNvPr id="188" name="WhatsApp Image 2024-07-22 at 13.51.49.jpeg" descr="WhatsApp Image 2024-07-22 at 13.51.49.jpeg"/>
          <p:cNvPicPr>
            <a:picLocks noChangeAspect="1"/>
          </p:cNvPicPr>
          <p:nvPr/>
        </p:nvPicPr>
        <p:blipFill>
          <a:blip r:embed="rId3">
            <a:extLst/>
          </a:blip>
          <a:stretch>
            <a:fillRect/>
          </a:stretch>
        </p:blipFill>
        <p:spPr>
          <a:xfrm>
            <a:off x="17199845" y="0"/>
            <a:ext cx="7735825" cy="13716001"/>
          </a:xfrm>
          <a:prstGeom prst="rect">
            <a:avLst/>
          </a:prstGeom>
          <a:ln w="12700">
            <a:miter lim="400000"/>
          </a:ln>
        </p:spPr>
      </p:pic>
      <p:pic>
        <p:nvPicPr>
          <p:cNvPr id="189" name="WhatsApp Image 2024-07-22 at 13.51.57.jpeg" descr="WhatsApp Image 2024-07-22 at 13.51.57.jpeg"/>
          <p:cNvPicPr>
            <a:picLocks noChangeAspect="1"/>
          </p:cNvPicPr>
          <p:nvPr/>
        </p:nvPicPr>
        <p:blipFill>
          <a:blip r:embed="rId4">
            <a:extLst/>
          </a:blip>
          <a:stretch>
            <a:fillRect/>
          </a:stretch>
        </p:blipFill>
        <p:spPr>
          <a:xfrm>
            <a:off x="-2417369" y="7396507"/>
            <a:ext cx="12618973" cy="7117101"/>
          </a:xfrm>
          <a:prstGeom prst="rect">
            <a:avLst/>
          </a:prstGeom>
          <a:ln w="12700">
            <a:miter lim="400000"/>
          </a:ln>
        </p:spPr>
      </p:pic>
      <p:pic>
        <p:nvPicPr>
          <p:cNvPr id="190" name="PHOTO-2024-07-22-13-51-52.jpg" descr="PHOTO-2024-07-22-13-51-52.jpg"/>
          <p:cNvPicPr>
            <a:picLocks noChangeAspect="1"/>
          </p:cNvPicPr>
          <p:nvPr/>
        </p:nvPicPr>
        <p:blipFill>
          <a:blip r:embed="rId5">
            <a:extLst/>
          </a:blip>
          <a:stretch>
            <a:fillRect/>
          </a:stretch>
        </p:blipFill>
        <p:spPr>
          <a:xfrm>
            <a:off x="32425" y="0"/>
            <a:ext cx="14610909" cy="824055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WhatsApp Video 2024-07-04 at 22.12.57 (1).mp4" descr="WhatsApp Video 2024-07-04 at 22.12.57 (1).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39801" y="0"/>
            <a:ext cx="7715251" cy="13716001"/>
          </a:xfrm>
          <a:prstGeom prst="rect">
            <a:avLst/>
          </a:prstGeom>
          <a:ln w="12700">
            <a:miter lim="400000"/>
          </a:ln>
        </p:spPr>
      </p:pic>
      <p:sp>
        <p:nvSpPr>
          <p:cNvPr id="193" name="You can see here our model (without motors attached) is working absolutely fine , the model here was worked till completion of all electrical circuit and distribution the outputs of ESCs and motor driver have be checked with multimeter which confirms the"/>
          <p:cNvSpPr txBox="1"/>
          <p:nvPr/>
        </p:nvSpPr>
        <p:spPr>
          <a:xfrm>
            <a:off x="10101367" y="3474293"/>
            <a:ext cx="11664131" cy="48082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You can see here our model (without motors attached) is working absolutely fine , the model here was worked till completion of all electrical circuit and distribution the outputs of ESCs and motor driver have be checked with multimeter which confirms the proper passing of current according to our idea of controlling the vehicle.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6084" fill="hold"/>
                                        <p:tgtEl>
                                          <p:spTgt spid="19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92"/>
                </p:tgtEl>
              </p:cMediaNode>
            </p:video>
            <p:seq concurrent="1" prevAc="none" nextAc="seek">
              <p:cTn id="8" evtFilter="cancelBubble" nodeType="interactiveSeq" restart="whenNotActive" fill="hold">
                <p:stCondLst>
                  <p:cond delay="0" evt="onClick">
                    <p:tgtEl>
                      <p:spTgt spid="19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92"/>
                                        </p:tgtEl>
                                      </p:cBhvr>
                                    </p:cmd>
                                  </p:childTnLst>
                                </p:cTn>
                              </p:par>
                            </p:childTnLst>
                          </p:cTn>
                        </p:par>
                      </p:childTnLst>
                    </p:cTn>
                  </p:par>
                </p:childTnLst>
              </p:cTn>
              <p:nextCondLst>
                <p:cond delay="0" evt="onClick">
                  <p:tgtEl>
                    <p:spTgt spid="19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Screenshot 2024-07-22 at 10.44.36 AM.png" descr="Screenshot 2024-07-22 at 10.44.36 AM.png"/>
          <p:cNvPicPr>
            <a:picLocks noChangeAspect="1"/>
          </p:cNvPicPr>
          <p:nvPr/>
        </p:nvPicPr>
        <p:blipFill>
          <a:blip r:embed="rId2">
            <a:extLst/>
          </a:blip>
          <a:stretch>
            <a:fillRect/>
          </a:stretch>
        </p:blipFill>
        <p:spPr>
          <a:xfrm>
            <a:off x="63500" y="99483"/>
            <a:ext cx="11246802" cy="13716001"/>
          </a:xfrm>
          <a:prstGeom prst="rect">
            <a:avLst/>
          </a:prstGeom>
          <a:ln w="12700">
            <a:miter lim="400000"/>
          </a:ln>
        </p:spPr>
      </p:pic>
      <p:pic>
        <p:nvPicPr>
          <p:cNvPr id="196" name="Screenshot 2024-07-22 at 10.44.59 AM.png" descr="Screenshot 2024-07-22 at 10.44.59 AM.png"/>
          <p:cNvPicPr>
            <a:picLocks noChangeAspect="1"/>
          </p:cNvPicPr>
          <p:nvPr/>
        </p:nvPicPr>
        <p:blipFill>
          <a:blip r:embed="rId3">
            <a:extLst/>
          </a:blip>
          <a:stretch>
            <a:fillRect/>
          </a:stretch>
        </p:blipFill>
        <p:spPr>
          <a:xfrm>
            <a:off x="11017250" y="91016"/>
            <a:ext cx="10786897" cy="1363806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BT Faced"/>
          <p:cNvSpPr txBox="1"/>
          <p:nvPr>
            <p:ph type="title"/>
          </p:nvPr>
        </p:nvSpPr>
        <p:spPr>
          <a:prstGeom prst="rect">
            <a:avLst/>
          </a:prstGeom>
        </p:spPr>
        <p:txBody>
          <a:bodyPr/>
          <a:lstStyle>
            <a:lvl1pPr defTabSz="2316421">
              <a:defRPr spc="-95" sz="9500"/>
            </a:lvl1pPr>
          </a:lstStyle>
          <a:p>
            <a:pPr/>
            <a:r>
              <a:t>BT Faced</a:t>
            </a:r>
          </a:p>
        </p:txBody>
      </p:sp>
      <p:sp>
        <p:nvSpPr>
          <p:cNvPr id="199" name="Controlled signal distribution to car driver and drone driving microcontrollers from receiver.…"/>
          <p:cNvSpPr txBox="1"/>
          <p:nvPr>
            <p:ph type="body" idx="1"/>
          </p:nvPr>
        </p:nvSpPr>
        <p:spPr>
          <a:prstGeom prst="rect">
            <a:avLst/>
          </a:prstGeom>
        </p:spPr>
        <p:txBody>
          <a:bodyPr/>
          <a:lstStyle/>
          <a:p>
            <a:pPr/>
            <a:r>
              <a:t>Controlled signal distribution to car driver and drone driving microcontrollers from receiver.</a:t>
            </a:r>
          </a:p>
          <a:p>
            <a:pPr/>
            <a:r>
              <a:t>Servo mg995 not working properly when power supplied from Arduino uno.</a:t>
            </a:r>
          </a:p>
          <a:p>
            <a:pPr/>
            <a:r>
              <a:t>Creating co-centric axis independent motions with different driving force.</a:t>
            </a:r>
          </a:p>
          <a:p>
            <a:pPr/>
            <a:r>
              <a:t>Extra weight of 3d printed stand(as per simulation).</a:t>
            </a:r>
          </a:p>
          <a:p>
            <a:pPr/>
            <a:r>
              <a:t>Placement of ball bearing on arm.</a:t>
            </a:r>
          </a:p>
          <a:p>
            <a:pPr/>
            <a:r>
              <a:t>Spokes creation and placement. (Initially metal spokes were decided)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5_DynamicWavesDark">
  <a:themeElements>
    <a:clrScheme name="35_DynamicWavesDark">
      <a:dk1>
        <a:srgbClr val="FF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5_DynamicWavesDark">
  <a:themeElements>
    <a:clrScheme name="35_DynamicWavesDark">
      <a:dk1>
        <a:srgbClr val="00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